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68" r:id="rId4"/>
    <p:sldId id="269" r:id="rId5"/>
    <p:sldId id="276" r:id="rId6"/>
    <p:sldId id="277" r:id="rId7"/>
    <p:sldId id="267" r:id="rId8"/>
    <p:sldId id="258" r:id="rId9"/>
    <p:sldId id="259" r:id="rId10"/>
    <p:sldId id="260" r:id="rId11"/>
    <p:sldId id="261" r:id="rId12"/>
    <p:sldId id="270" r:id="rId13"/>
    <p:sldId id="271" r:id="rId14"/>
    <p:sldId id="272" r:id="rId15"/>
    <p:sldId id="262" r:id="rId16"/>
    <p:sldId id="264" r:id="rId17"/>
    <p:sldId id="273" r:id="rId18"/>
    <p:sldId id="265" r:id="rId19"/>
    <p:sldId id="278" r:id="rId20"/>
    <p:sldId id="266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EE042-A8CC-4CA1-A4D2-621B0BF84221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AC3F-832C-477A-971E-307AF3FD5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47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3255-2A9A-4039-B15E-C9E82E9A9F26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C06E-A59A-4258-9D56-A54104EF31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88031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Нормативные основания деятельности педагога в духовно-нравственном воспитании подрастающего поколения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Жадунова Н.В., </a:t>
            </a:r>
          </a:p>
          <a:p>
            <a:pPr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к.ф.н.,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начальник Центра дополнительного образования </a:t>
            </a:r>
            <a:r>
              <a:rPr lang="ru-RU" sz="2000" i="1" dirty="0" err="1" smtClean="0">
                <a:solidFill>
                  <a:schemeClr val="tx2">
                    <a:lumMod val="75000"/>
                  </a:schemeClr>
                </a:solidFill>
              </a:rPr>
              <a:t>Средне-Волжского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 института </a:t>
            </a:r>
          </a:p>
          <a:p>
            <a:pPr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ВГУЮ (РПА Минюста России)</a:t>
            </a: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Можно </a:t>
            </a:r>
            <a:r>
              <a:rPr lang="ru-RU" dirty="0"/>
              <a:t>ли </a:t>
            </a:r>
            <a:r>
              <a:rPr lang="ru-RU" b="1" dirty="0"/>
              <a:t>научить</a:t>
            </a:r>
            <a:r>
              <a:rPr lang="ru-RU" dirty="0"/>
              <a:t> </a:t>
            </a:r>
            <a:r>
              <a:rPr lang="ru-RU" dirty="0" smtClean="0"/>
              <a:t>быть моральным (добродетельным)?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/>
          </a:p>
          <a:p>
            <a:pPr algn="ctr">
              <a:buNone/>
            </a:pPr>
            <a:r>
              <a:rPr lang="ru-RU" sz="2800" dirty="0" smtClean="0"/>
              <a:t>«</a:t>
            </a:r>
            <a:r>
              <a:rPr lang="ru-RU" sz="2800" dirty="0"/>
              <a:t>Обучение нравственности» – это осознание человеком того, что в нем заложено</a:t>
            </a:r>
            <a:r>
              <a:rPr lang="ru-RU" sz="2800" dirty="0" smtClean="0"/>
              <a:t>. «</a:t>
            </a:r>
            <a:r>
              <a:rPr lang="ru-RU" sz="2800" dirty="0"/>
              <a:t>Извлечение» исконного знания о добродетели из глубины души происходит благодаря собственным усилиям человека при определенном стечении обстоятельств или благодаря учительству и помощи знающего.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Мораль как единство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нравственного (морального) сознания;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нравственных (моральных) отношений;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нравственной (моральной) практики.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Моральное сознание: личностные элементы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К </a:t>
            </a:r>
            <a:r>
              <a:rPr lang="ru-RU" dirty="0"/>
              <a:t>личностным элементам относятся субъективные мотивы поступков данного индивида, присущие ему в их уникальном содержании чувства совести, стыда, самооценки, убеждения.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моральном сознании выделяют рациональные, эмоциональные и волевые качества личности, имеющие нравственное значение.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/>
              <a:t>рациональным качествам относятся представления, понятия, убеждения.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/>
              <a:t>эмоциональным качествам – нравственные чувства. Активность и пассивность, решительность и нерешительность, мужество и трусость являются волевыми качествами.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Структурная </a:t>
            </a:r>
            <a:r>
              <a:rPr lang="ru-RU" dirty="0"/>
              <a:t>модель индивидуального морального сознания различается по уровням, или степени, осознания человеком мотивов своего поведения: уровни подсознательных побуждений к действиям, обыденного нравственного сознания, сознательной убежденности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Моральное сознание: общественные элементы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824536"/>
          </a:xfrm>
        </p:spPr>
        <p:txBody>
          <a:bodyPr>
            <a:normAutofit fontScale="40000" lnSpcReduction="20000"/>
          </a:bodyPr>
          <a:lstStyle/>
          <a:p>
            <a:endParaRPr lang="ru-RU" sz="3500" i="1" dirty="0"/>
          </a:p>
          <a:p>
            <a:r>
              <a:rPr lang="ru-RU" sz="3500" i="1" dirty="0" smtClean="0"/>
              <a:t>Понятия - основные категории для выражения связей и отношений в вещах</a:t>
            </a:r>
            <a:r>
              <a:rPr lang="ru-RU" sz="3500" dirty="0" smtClean="0"/>
              <a:t>, дающие нам возможность составить представление о сфере морали.</a:t>
            </a:r>
          </a:p>
          <a:p>
            <a:pPr>
              <a:buNone/>
            </a:pPr>
            <a:endParaRPr lang="ru-RU" sz="3500" dirty="0" smtClean="0"/>
          </a:p>
          <a:p>
            <a:r>
              <a:rPr lang="ru-RU" sz="3500" i="1" dirty="0" smtClean="0"/>
              <a:t>Нормы</a:t>
            </a:r>
            <a:r>
              <a:rPr lang="ru-RU" sz="3500" dirty="0" smtClean="0"/>
              <a:t> – это эталонные образцы общепринятого действия и </a:t>
            </a:r>
            <a:r>
              <a:rPr lang="ru-RU" sz="3500" dirty="0" err="1" smtClean="0"/>
              <a:t>мироотношения</a:t>
            </a:r>
            <a:r>
              <a:rPr lang="ru-RU" sz="3500" dirty="0" smtClean="0"/>
              <a:t>. Нормы не сводятся к определению только внешней линии поведения, а претендуют на то, чтобы нормировать внутренний мир человека и там приобретать </a:t>
            </a:r>
            <a:r>
              <a:rPr lang="ru-RU" sz="3500" i="1" dirty="0" smtClean="0"/>
              <a:t>нравственные качества</a:t>
            </a:r>
            <a:r>
              <a:rPr lang="ru-RU" sz="3500" dirty="0" smtClean="0"/>
              <a:t> (благоразумие, щедрость, вежливость, честность  и др.).</a:t>
            </a:r>
            <a:br>
              <a:rPr lang="ru-RU" sz="3500" dirty="0" smtClean="0"/>
            </a:br>
            <a:endParaRPr lang="ru-RU" sz="3500" dirty="0" smtClean="0"/>
          </a:p>
          <a:p>
            <a:r>
              <a:rPr lang="ru-RU" sz="3500" i="1" dirty="0" smtClean="0"/>
              <a:t>Нравственные принципы</a:t>
            </a:r>
            <a:r>
              <a:rPr lang="ru-RU" sz="3500" dirty="0" smtClean="0"/>
              <a:t> (эгоизм, альтруизм и т. д.). Принципы – это наиболее общее обоснование существующих норм и критерий выбора правил. В принципах выражаются универсальные формулы поведения.  Принципы – феномен рационального сознания.</a:t>
            </a:r>
          </a:p>
          <a:p>
            <a:endParaRPr lang="ru-RU" sz="3500" dirty="0" smtClean="0"/>
          </a:p>
          <a:p>
            <a:r>
              <a:rPr lang="ru-RU" sz="3500" i="1" dirty="0" smtClean="0"/>
              <a:t>Ценности</a:t>
            </a:r>
            <a:r>
              <a:rPr lang="ru-RU" sz="3500" dirty="0" smtClean="0"/>
              <a:t> – это образцы поведения и </a:t>
            </a:r>
            <a:r>
              <a:rPr lang="ru-RU" sz="3500" dirty="0" err="1" smtClean="0"/>
              <a:t>мироотношения</a:t>
            </a:r>
            <a:r>
              <a:rPr lang="ru-RU" sz="3500" dirty="0" smtClean="0"/>
              <a:t>, признанные в качестве ориентира, которые утверждаются в нормах. Когда говорят «будь честен», имеют в виду, что честность – ценность. Человеческие ценности имеют иерархию, т. е. существуют ценности более низкого и более высокого уровня. </a:t>
            </a:r>
          </a:p>
          <a:p>
            <a:endParaRPr lang="ru-RU" sz="3500" dirty="0" smtClean="0"/>
          </a:p>
          <a:p>
            <a:r>
              <a:rPr lang="ru-RU" sz="3500" dirty="0" smtClean="0"/>
              <a:t>Идеалы, выступающие как высшие цели личностного развития. Идеалы выражают стремление к нравственному самосовершенствованию. </a:t>
            </a:r>
          </a:p>
          <a:p>
            <a:endParaRPr lang="ru-RU" sz="3500" dirty="0" smtClean="0"/>
          </a:p>
          <a:p>
            <a:r>
              <a:rPr lang="ru-RU" sz="3500" dirty="0"/>
              <a:t>Высшим компонентом этического знания и системы нравственной регуляции является </a:t>
            </a:r>
            <a:r>
              <a:rPr lang="ru-RU" sz="3500" i="1" dirty="0"/>
              <a:t>закон.</a:t>
            </a:r>
            <a:r>
              <a:rPr lang="ru-RU" sz="3500" dirty="0"/>
              <a:t> Законы этики имеют всеобщий характер. Они носят организующее, ограничивающее, сдерживающее, умеряющее значение.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формирования нравственных качеств личности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знания и представления о морали, нравственных принципах, нормах поведения в обществе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– мотивы, побудительные основания определенного характера поведения личности в различных ситуациях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– ценностное отношение к моральным нормам и принципам, переживания, чувства личности, которые отвечают моральным нормам, принятым в данном обществе и одобряются им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– поступки и навыки поведения в соответствии с принятыми моральными нормами и нравственными принципами – поведение, являющееся результатом нравственного </a:t>
            </a:r>
            <a:r>
              <a:rPr lang="ru-RU" dirty="0" smtClean="0"/>
              <a:t>воспитания.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Мораль – 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От </a:t>
            </a:r>
          </a:p>
          <a:p>
            <a:pPr algn="ctr">
              <a:buNone/>
            </a:pPr>
            <a:r>
              <a:rPr lang="ru-RU" b="1" dirty="0" smtClean="0"/>
              <a:t>правила Талиона  </a:t>
            </a:r>
          </a:p>
          <a:p>
            <a:pPr algn="ctr">
              <a:buNone/>
            </a:pPr>
            <a:r>
              <a:rPr lang="ru-RU" b="1" dirty="0" smtClean="0"/>
              <a:t>(</a:t>
            </a:r>
            <a:r>
              <a:rPr lang="ru-RU" dirty="0" smtClean="0"/>
              <a:t>«</a:t>
            </a:r>
            <a:r>
              <a:rPr lang="ru-RU" dirty="0"/>
              <a:t>око за око, зуб за зуб»</a:t>
            </a:r>
            <a:r>
              <a:rPr lang="ru-RU" b="1" dirty="0" smtClean="0"/>
              <a:t>)</a:t>
            </a:r>
          </a:p>
          <a:p>
            <a:pPr algn="ctr">
              <a:buNone/>
            </a:pPr>
            <a:r>
              <a:rPr lang="ru-RU" dirty="0" smtClean="0"/>
              <a:t>к </a:t>
            </a:r>
          </a:p>
          <a:p>
            <a:pPr algn="ctr">
              <a:buNone/>
            </a:pPr>
            <a:r>
              <a:rPr lang="ru-RU" b="1" dirty="0" smtClean="0"/>
              <a:t>Золотому правилу  нравственности (</a:t>
            </a:r>
            <a:r>
              <a:rPr lang="ru-RU" dirty="0"/>
              <a:t>«Относись к людям так, как хочешь, чтобы относились к тебе»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морального поступка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4400" dirty="0" smtClean="0"/>
              <a:t>Мотив</a:t>
            </a:r>
          </a:p>
          <a:p>
            <a:pPr algn="ctr"/>
            <a:r>
              <a:rPr lang="ru-RU" sz="4400" dirty="0" smtClean="0"/>
              <a:t>Деятельность</a:t>
            </a:r>
          </a:p>
          <a:p>
            <a:pPr algn="ctr"/>
            <a:r>
              <a:rPr lang="ru-RU" sz="4400" dirty="0" smtClean="0"/>
              <a:t>Результат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Должное и сущее</a:t>
            </a:r>
            <a:r>
              <a:rPr lang="ru-RU" dirty="0" smtClean="0"/>
              <a:t> - категории, в которых отражается существенная для морали противоположность между фактическим положением дел (поступком, состоянием, общественным явлением) и нравственно ценным, положительным, "нормальным" положением дел.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Ценности и мотивы.</a:t>
            </a:r>
            <a:r>
              <a:rPr lang="ru-RU" dirty="0" smtClean="0"/>
              <a:t> Все многообразие человеческих поступков определяется всего лишь четырьмя мотивами: 1) желанием блага себе; 2) желанием блага другому; 3) желанием зла другому; 4) желанием зла себе.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Нормативно-правовые основы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pedlib.ru/books1/1/0444/image09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5527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Парадокс морального поведения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Парадокс моральной оценки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задача духовно-нравственного воспитания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Воспитать человека, который стремится сдерживать свои страсти и негативные эмоциональные побуждения;  научить его различать </a:t>
            </a:r>
            <a:r>
              <a:rPr lang="ru-RU" dirty="0"/>
              <a:t>добро и </a:t>
            </a:r>
            <a:r>
              <a:rPr lang="ru-RU" dirty="0" smtClean="0"/>
              <a:t>зло, не следуя  мнению большинства, привычному, обыденному представлению, а на основе любви к Богу и любви к ближнему.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zhadunovan@mail.ru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Федеральный закон </a:t>
            </a:r>
            <a:r>
              <a:rPr lang="ru-RU" dirty="0"/>
              <a:t>«Об образовании в Российской Федерации»,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Федеральный закон </a:t>
            </a:r>
            <a:r>
              <a:rPr lang="ru-RU" dirty="0"/>
              <a:t>«О свободе совести и религиозных объединений»,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Стратегия развития воспитания в Российской Федерации (утвержденная распоряжением от 29 мая 2015 года №996-р «Об утверждении стратегии развития воспитания на период до 2025 года»,</a:t>
            </a:r>
          </a:p>
          <a:p>
            <a:endParaRPr lang="ru-RU" dirty="0" smtClean="0"/>
          </a:p>
          <a:p>
            <a:r>
              <a:rPr lang="ru-RU" dirty="0" smtClean="0"/>
              <a:t>Закон </a:t>
            </a:r>
            <a:r>
              <a:rPr lang="ru-RU" dirty="0"/>
              <a:t>Республики Мордовия «Об образовании в Республике Мордовия»,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Концепция </a:t>
            </a:r>
            <a:r>
              <a:rPr lang="ru-RU" dirty="0"/>
              <a:t>духовно-нравственного развития и воспитания личности гражданина России (авторы: А. Я. Данилюк, А. М. Кондаков и В. А. </a:t>
            </a:r>
            <a:r>
              <a:rPr lang="ru-RU" dirty="0" err="1"/>
              <a:t>Тишков</a:t>
            </a:r>
            <a:r>
              <a:rPr lang="ru-RU" dirty="0" smtClean="0"/>
              <a:t>),</a:t>
            </a:r>
          </a:p>
          <a:p>
            <a:endParaRPr lang="ru-RU" dirty="0"/>
          </a:p>
          <a:p>
            <a:r>
              <a:rPr lang="ru-RU" dirty="0" smtClean="0"/>
              <a:t>Государственная программа </a:t>
            </a:r>
            <a:r>
              <a:rPr lang="ru-RU" dirty="0"/>
              <a:t>Республики Мордовия «Развитие образования в Республике Мордовия» на 2014 – 2020 </a:t>
            </a:r>
            <a:r>
              <a:rPr lang="ru-RU" dirty="0" smtClean="0"/>
              <a:t>годы (</a:t>
            </a:r>
            <a:r>
              <a:rPr lang="ru-RU" i="1" dirty="0" smtClean="0"/>
              <a:t>Подпрограмма 5 «Духовно-нравственное воспитание детей и молодежи  в Республике Мордовия» на 2015 – 2020 годы</a:t>
            </a:r>
            <a:r>
              <a:rPr lang="ru-RU" dirty="0" smtClean="0"/>
              <a:t>).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Стратегия развития воспитания в Российской Федерации </a:t>
            </a:r>
            <a:endParaRPr lang="ru-R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28800"/>
            <a:ext cx="82296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Стратегия развития воспитания в Российской Федерации 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56792"/>
            <a:ext cx="82296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Стратегия развития воспитания в Российской Федерации </a:t>
            </a:r>
            <a:endParaRPr lang="ru-RU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00808"/>
            <a:ext cx="8229600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Этические основания образования и воспитания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Теоретические основы </a:t>
            </a:r>
            <a:r>
              <a:rPr lang="ru-RU" dirty="0"/>
              <a:t> </a:t>
            </a:r>
            <a:r>
              <a:rPr lang="ru-RU" dirty="0" smtClean="0"/>
              <a:t>- многообразные знания, позволяющие  </a:t>
            </a:r>
            <a:r>
              <a:rPr lang="ru-RU" dirty="0"/>
              <a:t>судить о вещах, умение воспринимать объекты в их свободной </a:t>
            </a:r>
            <a:r>
              <a:rPr lang="ru-RU" dirty="0" smtClean="0"/>
              <a:t>самостоятельности; способность  различать существенное и несущественное, объективное </a:t>
            </a:r>
            <a:r>
              <a:rPr lang="ru-RU" dirty="0"/>
              <a:t>и </a:t>
            </a:r>
            <a:r>
              <a:rPr lang="ru-RU" dirty="0" smtClean="0"/>
              <a:t>субъективное, </a:t>
            </a:r>
            <a:r>
              <a:rPr lang="ru-RU" dirty="0"/>
              <a:t>общего и частного.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r>
              <a:rPr lang="ru-RU" b="1" dirty="0" smtClean="0"/>
              <a:t>Практические основы – </a:t>
            </a:r>
            <a:r>
              <a:rPr lang="ru-RU" dirty="0" smtClean="0"/>
              <a:t>способность человека, </a:t>
            </a:r>
            <a:r>
              <a:rPr lang="ru-RU" dirty="0"/>
              <a:t>приобретая знания и удовлетворяя свои естественные потребности, </a:t>
            </a:r>
            <a:r>
              <a:rPr lang="ru-RU" dirty="0" smtClean="0"/>
              <a:t>починяться </a:t>
            </a:r>
            <a:r>
              <a:rPr lang="ru-RU" dirty="0"/>
              <a:t>нормам </a:t>
            </a:r>
            <a:r>
              <a:rPr lang="ru-RU" dirty="0" smtClean="0"/>
              <a:t>морали, </a:t>
            </a:r>
            <a:r>
              <a:rPr lang="ru-RU" dirty="0"/>
              <a:t>которые должны закрепиться на уровне </a:t>
            </a:r>
            <a:r>
              <a:rPr lang="ru-RU" dirty="0" smtClean="0"/>
              <a:t>индивидуального нравственного </a:t>
            </a:r>
            <a:r>
              <a:rPr lang="ru-RU" dirty="0"/>
              <a:t>сознания.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Этические основания </a:t>
            </a:r>
            <a:r>
              <a:rPr lang="ru-RU" sz="3200" b="1" dirty="0"/>
              <a:t> </a:t>
            </a:r>
            <a:r>
              <a:rPr lang="ru-RU" sz="3200" b="1" dirty="0" smtClean="0"/>
              <a:t>образования и воспитания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Этика</a:t>
            </a:r>
            <a:r>
              <a:rPr lang="ru-RU" dirty="0" smtClean="0"/>
              <a:t> - практическая философская; наука о морали  (нравственности). 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b="1" dirty="0" smtClean="0"/>
              <a:t>Мораль</a:t>
            </a:r>
            <a:r>
              <a:rPr lang="ru-RU" dirty="0" smtClean="0"/>
              <a:t> – совокупность норм, правил, обычаев, законов, поступков, характеров, которые выражают высшие ценностей и долженствований, через которые человек проявляет себя как разумное, </a:t>
            </a:r>
            <a:r>
              <a:rPr lang="ru-RU" dirty="0" err="1" smtClean="0"/>
              <a:t>самосознательное</a:t>
            </a:r>
            <a:r>
              <a:rPr lang="ru-RU" dirty="0" smtClean="0"/>
              <a:t> и свободное создание (существо).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Основная </a:t>
            </a:r>
            <a:r>
              <a:rPr lang="ru-RU" sz="3200" b="1" dirty="0" smtClean="0"/>
              <a:t>цель этического знания </a:t>
            </a:r>
            <a:r>
              <a:rPr lang="ru-RU" sz="3200" dirty="0" smtClean="0"/>
              <a:t>в образовательном и воспитательном процессах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омогать </a:t>
            </a:r>
            <a:r>
              <a:rPr lang="ru-RU" dirty="0"/>
              <a:t>обучаемому в нравственном осмыслении собственного внутреннего мира, </a:t>
            </a:r>
            <a:r>
              <a:rPr lang="ru-RU" dirty="0" smtClean="0"/>
              <a:t>чуткого отношения к Другому, осознании </a:t>
            </a:r>
            <a:r>
              <a:rPr lang="ru-RU" dirty="0"/>
              <a:t>себя человеком и гражданином, способствовать духовному становлению и совершенствованию личности.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714</Words>
  <Application>Microsoft Office PowerPoint</Application>
  <PresentationFormat>Экран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Нормативные основания деятельности педагога в духовно-нравственном воспитании подрастающего поколения </vt:lpstr>
      <vt:lpstr>Нормативно-правовые основы образования </vt:lpstr>
      <vt:lpstr>Нормативные документы</vt:lpstr>
      <vt:lpstr>Стратегия развития воспитания в Российской Федерации </vt:lpstr>
      <vt:lpstr>Стратегия развития воспитания в Российской Федерации </vt:lpstr>
      <vt:lpstr>Стратегия развития воспитания в Российской Федерации </vt:lpstr>
      <vt:lpstr>Этические основания образования и воспитания</vt:lpstr>
      <vt:lpstr>Этические основания  образования и воспитания</vt:lpstr>
      <vt:lpstr>Основная цель этического знания в образовательном и воспитательном процессах </vt:lpstr>
      <vt:lpstr>Презентация PowerPoint</vt:lpstr>
      <vt:lpstr>Презентация PowerPoint</vt:lpstr>
      <vt:lpstr>Мораль как единство</vt:lpstr>
      <vt:lpstr>Моральное сознание: личностные элементы </vt:lpstr>
      <vt:lpstr>Моральное сознание: общественные элементы </vt:lpstr>
      <vt:lpstr>Механизм формирования нравственных качеств личности </vt:lpstr>
      <vt:lpstr>Мораль – это…</vt:lpstr>
      <vt:lpstr>Структура морального поступка</vt:lpstr>
      <vt:lpstr>Презентация PowerPoint</vt:lpstr>
      <vt:lpstr>Презентация PowerPoint</vt:lpstr>
      <vt:lpstr>Презентация PowerPoint</vt:lpstr>
      <vt:lpstr>Основная задача духовно-нравственного воспитания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Pokrovm</cp:lastModifiedBy>
  <cp:revision>51</cp:revision>
  <dcterms:created xsi:type="dcterms:W3CDTF">2015-11-29T05:10:21Z</dcterms:created>
  <dcterms:modified xsi:type="dcterms:W3CDTF">2015-11-30T14:00:00Z</dcterms:modified>
</cp:coreProperties>
</file>