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1583-6A53-46CD-8AA1-4637E52A24FD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EAD2-467D-4FC9-8D5E-8E0292117D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28604"/>
            <a:ext cx="4572000" cy="4371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70013"/>
            <a:ext cx="2895600" cy="2057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Атака на семейные ценности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46" y="5143512"/>
            <a:ext cx="5143536" cy="12144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Ягодкин Виктор Алексеевич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техникума, атаман хутора «Преображенский»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Молния 4"/>
          <p:cNvSpPr/>
          <p:nvPr/>
        </p:nvSpPr>
        <p:spPr>
          <a:xfrm>
            <a:off x="4000496" y="1214422"/>
            <a:ext cx="857256" cy="500066"/>
          </a:xfrm>
          <a:prstGeom prst="lightningBol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4000496" y="0"/>
            <a:ext cx="2643206" cy="135729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олния 7"/>
          <p:cNvSpPr/>
          <p:nvPr/>
        </p:nvSpPr>
        <p:spPr>
          <a:xfrm>
            <a:off x="5786446" y="1285860"/>
            <a:ext cx="857256" cy="500066"/>
          </a:xfrm>
          <a:prstGeom prst="lightningBol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олния 8"/>
          <p:cNvSpPr/>
          <p:nvPr/>
        </p:nvSpPr>
        <p:spPr>
          <a:xfrm>
            <a:off x="4929190" y="1428736"/>
            <a:ext cx="857256" cy="500066"/>
          </a:xfrm>
          <a:prstGeom prst="lightningBol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6429388" y="1000108"/>
            <a:ext cx="857256" cy="500066"/>
          </a:xfrm>
          <a:prstGeom prst="lightningBol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epositphotos_6113892-Family-under-house-hold-home-roof-over-kids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86050" y="4286256"/>
            <a:ext cx="3204257" cy="24845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Молния 5"/>
          <p:cNvSpPr/>
          <p:nvPr/>
        </p:nvSpPr>
        <p:spPr>
          <a:xfrm rot="20811456">
            <a:off x="354665" y="-104596"/>
            <a:ext cx="1933811" cy="4599496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Молния 6"/>
          <p:cNvSpPr/>
          <p:nvPr/>
        </p:nvSpPr>
        <p:spPr>
          <a:xfrm rot="3458891">
            <a:off x="5827483" y="-657591"/>
            <a:ext cx="2490305" cy="5019274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 rot="18392905">
            <a:off x="4818932" y="1770815"/>
            <a:ext cx="4641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ЭКСПЕРИМЕНТЫ В ВОСПИТАНИИ</a:t>
            </a:r>
            <a:endParaRPr lang="ru-RU" sz="2400" b="1" dirty="0"/>
          </a:p>
        </p:txBody>
      </p:sp>
      <p:sp>
        <p:nvSpPr>
          <p:cNvPr id="10" name="Молния 9"/>
          <p:cNvSpPr/>
          <p:nvPr/>
        </p:nvSpPr>
        <p:spPr>
          <a:xfrm>
            <a:off x="3214678" y="0"/>
            <a:ext cx="1428760" cy="414338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rot="4257662">
            <a:off x="2638368" y="1411680"/>
            <a:ext cx="2440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ТЕЛЕВИДЕНИЕ</a:t>
            </a:r>
            <a:endParaRPr lang="ru-RU" sz="2400" b="1" dirty="0"/>
          </a:p>
        </p:txBody>
      </p:sp>
      <p:sp>
        <p:nvSpPr>
          <p:cNvPr id="12" name="Молния 11"/>
          <p:cNvSpPr/>
          <p:nvPr/>
        </p:nvSpPr>
        <p:spPr>
          <a:xfrm rot="2296900">
            <a:off x="4876850" y="-174045"/>
            <a:ext cx="1628328" cy="4316745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17641704">
            <a:off x="4053545" y="1569878"/>
            <a:ext cx="3424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ОТСУТСТВИЕ ЦЕНЗУРЫ</a:t>
            </a:r>
            <a:endParaRPr lang="ru-RU" sz="2400" b="1" dirty="0"/>
          </a:p>
        </p:txBody>
      </p:sp>
      <p:sp>
        <p:nvSpPr>
          <p:cNvPr id="14" name="Молния 13"/>
          <p:cNvSpPr/>
          <p:nvPr/>
        </p:nvSpPr>
        <p:spPr>
          <a:xfrm>
            <a:off x="1571604" y="-142900"/>
            <a:ext cx="2286016" cy="4143404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3909893">
            <a:off x="929328" y="1651217"/>
            <a:ext cx="3579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РАЗРУШЕНИЕ ТРАДИЦИЙ</a:t>
            </a:r>
            <a:endParaRPr lang="ru-RU" sz="2000" b="1" dirty="0"/>
          </a:p>
        </p:txBody>
      </p:sp>
      <p:sp>
        <p:nvSpPr>
          <p:cNvPr id="16" name="Молния 15"/>
          <p:cNvSpPr/>
          <p:nvPr/>
        </p:nvSpPr>
        <p:spPr>
          <a:xfrm rot="3651280">
            <a:off x="6542548" y="1244916"/>
            <a:ext cx="1789956" cy="3764263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 rot="3475927">
            <a:off x="-676167" y="1977757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НАПЛЫВ ЧУЖЕРОДНЫХ ЦЕННОСТЕЙ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 rot="18755143">
            <a:off x="6391925" y="2735202"/>
            <a:ext cx="2447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ИНТЕРНЕТ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550070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РИС.</a:t>
            </a:r>
            <a:br>
              <a:rPr lang="ru-RU" sz="2000" dirty="0" smtClean="0"/>
            </a:br>
            <a:r>
              <a:rPr lang="ru-RU" sz="2000" dirty="0" smtClean="0"/>
              <a:t>1.1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92933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РИС.</a:t>
            </a:r>
            <a:br>
              <a:rPr lang="ru-RU" sz="2000" dirty="0" smtClean="0"/>
            </a:br>
            <a:r>
              <a:rPr lang="ru-RU" sz="2000" dirty="0" smtClean="0"/>
              <a:t>1.2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428604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СОЦИАЛИЗАЦИЯ</a:t>
            </a:r>
            <a:endParaRPr lang="ru-RU" sz="32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714348" y="1000108"/>
            <a:ext cx="1588" cy="1321603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282" y="2357431"/>
            <a:ext cx="32861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целенаправленная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(учебная практика):</a:t>
            </a:r>
            <a:br>
              <a:rPr lang="ru-RU" sz="2400" b="1" dirty="0" smtClean="0"/>
            </a:br>
            <a:r>
              <a:rPr lang="ru-RU" sz="2400" b="1" dirty="0" smtClean="0"/>
              <a:t>- ясли</a:t>
            </a:r>
            <a:br>
              <a:rPr lang="ru-RU" sz="2400" b="1" dirty="0" smtClean="0"/>
            </a:br>
            <a:r>
              <a:rPr lang="ru-RU" sz="2400" b="1" dirty="0" smtClean="0"/>
              <a:t>-школа</a:t>
            </a:r>
            <a:br>
              <a:rPr lang="ru-RU" sz="2400" b="1" dirty="0" smtClean="0"/>
            </a:br>
            <a:r>
              <a:rPr lang="ru-RU" sz="2400" b="1" dirty="0" smtClean="0"/>
              <a:t>- техникум</a:t>
            </a:r>
            <a:br>
              <a:rPr lang="ru-RU" sz="2400" b="1" dirty="0" smtClean="0"/>
            </a:br>
            <a:r>
              <a:rPr lang="ru-RU" sz="2400" b="1" dirty="0" smtClean="0"/>
              <a:t>- ВУЗ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взывает к будущему</a:t>
            </a:r>
            <a:br>
              <a:rPr lang="ru-RU" sz="2400" b="1" dirty="0" smtClean="0"/>
            </a:br>
            <a:endParaRPr lang="ru-RU" sz="2400" b="1" dirty="0" smtClean="0"/>
          </a:p>
          <a:p>
            <a:endParaRPr lang="ru-RU" b="1" dirty="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1321571" y="3464719"/>
            <a:ext cx="785818" cy="3000396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4786314" y="1000108"/>
            <a:ext cx="1588" cy="1321603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3306" y="2357430"/>
            <a:ext cx="3214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  <a:r>
              <a:rPr lang="ru-RU" sz="2400" b="1" dirty="0" smtClean="0"/>
              <a:t>тихийная</a:t>
            </a:r>
            <a:br>
              <a:rPr lang="ru-RU" sz="2400" b="1" dirty="0" smtClean="0"/>
            </a:br>
            <a:r>
              <a:rPr lang="ru-RU" sz="2400" b="1" dirty="0" smtClean="0"/>
              <a:t>(жизненная практика):</a:t>
            </a:r>
            <a:br>
              <a:rPr lang="ru-RU" sz="2400" b="1" dirty="0" smtClean="0"/>
            </a:br>
            <a:r>
              <a:rPr lang="ru-RU" sz="2400" b="1" dirty="0" smtClean="0"/>
              <a:t>- улица</a:t>
            </a:r>
            <a:br>
              <a:rPr lang="ru-RU" sz="2400" b="1" dirty="0" smtClean="0"/>
            </a:br>
            <a:r>
              <a:rPr lang="ru-RU" sz="2400" b="1" dirty="0" smtClean="0"/>
              <a:t>- дворовая компания</a:t>
            </a:r>
            <a:br>
              <a:rPr lang="ru-RU" sz="2400" b="1" dirty="0" smtClean="0"/>
            </a:br>
            <a:r>
              <a:rPr lang="ru-RU" sz="2400" b="1" dirty="0" smtClean="0"/>
              <a:t>и т.д.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взывает к настоящему</a:t>
            </a:r>
            <a:endParaRPr lang="ru-RU" sz="2400" b="1" dirty="0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4893471" y="3393281"/>
            <a:ext cx="714380" cy="3071834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8643966" y="1000108"/>
            <a:ext cx="1588" cy="1321603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388" y="2357430"/>
            <a:ext cx="271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самовоспитание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1000108"/>
            <a:ext cx="7929618" cy="7143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642918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ОБЩЕСТВЕННЫЕ ОРГАНИЗАЦИИ</a:t>
            </a:r>
            <a:endParaRPr lang="ru-RU" sz="28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85720" y="1285860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264318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кружки</a:t>
            </a:r>
            <a:endParaRPr lang="ru-RU" sz="24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143638" y="278526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857488" y="1285860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894001" y="2678107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804174" y="3196828"/>
            <a:ext cx="3893371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8858280" y="1214422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2976" y="435769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секции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57422" y="271462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клубы</a:t>
            </a:r>
            <a:endParaRPr lang="ru-RU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071802" y="4143380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воскресные школы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57950" y="514351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храм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215338" y="2643182"/>
            <a:ext cx="928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и</a:t>
            </a:r>
            <a:r>
              <a:rPr lang="ru-RU" sz="2400" b="1" dirty="0" smtClean="0"/>
              <a:t> т.д.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578645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</a:t>
            </a:r>
            <a:br>
              <a:rPr lang="ru-RU" dirty="0" smtClean="0"/>
            </a:br>
            <a:r>
              <a:rPr lang="ru-RU" dirty="0" smtClean="0"/>
              <a:t>1.3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8572560" cy="1285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10800000" flipV="1">
            <a:off x="214282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8786842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715142" y="2501100"/>
            <a:ext cx="3071040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692945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500042"/>
            <a:ext cx="53723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ДЛИТЕЛЬНАЯ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ВОСПИТАТЕЛЬНАЯ ИГРА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000504"/>
            <a:ext cx="3015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продуктивная деятельность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357430"/>
            <a:ext cx="1285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творчество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000504"/>
            <a:ext cx="2784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r>
              <a:rPr lang="ru-RU" b="1" dirty="0" smtClean="0"/>
              <a:t>оспитательная </a:t>
            </a:r>
            <a:br>
              <a:rPr lang="ru-RU" b="1" dirty="0" smtClean="0"/>
            </a:br>
            <a:r>
              <a:rPr lang="ru-RU" b="1" dirty="0" smtClean="0"/>
              <a:t>территория/пространство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43306" y="2428868"/>
            <a:ext cx="1305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ж</a:t>
            </a:r>
            <a:r>
              <a:rPr lang="ru-RU" b="1" dirty="0" smtClean="0"/>
              <a:t>изненная</a:t>
            </a:r>
            <a:br>
              <a:rPr lang="ru-RU" b="1" dirty="0" smtClean="0"/>
            </a:br>
            <a:r>
              <a:rPr lang="ru-RU" b="1" dirty="0" smtClean="0"/>
              <a:t>практика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28868"/>
            <a:ext cx="2179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«организованный» </a:t>
            </a:r>
            <a:br>
              <a:rPr lang="ru-RU" b="1" dirty="0" smtClean="0"/>
            </a:br>
            <a:r>
              <a:rPr lang="ru-RU" b="1" dirty="0" smtClean="0"/>
              <a:t>двор/улица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65069" y="2428868"/>
            <a:ext cx="77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т.д.</a:t>
            </a:r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608381" y="167797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3822695" y="2536819"/>
            <a:ext cx="3000396" cy="69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7150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</a:t>
            </a:r>
            <a:br>
              <a:rPr lang="ru-RU" dirty="0" smtClean="0"/>
            </a:br>
            <a:r>
              <a:rPr lang="ru-RU" dirty="0" smtClean="0"/>
              <a:t>1.4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8572560" cy="1285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4286248" y="428636"/>
            <a:ext cx="571504" cy="9144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071538" y="542926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r>
              <a:rPr lang="ru-RU" sz="2400" b="1" dirty="0" smtClean="0"/>
              <a:t>оспитание идет в режиме совместной жизненной практики, но облеченные в формы интересные, занимательные, отвечающие запросам детской души. 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214290"/>
            <a:ext cx="79296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подлинное воспитание требует глубокого знания природы ребенка.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природу надо уметь наблюдать, надо анализировать ее явления.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rgbClr val="002060"/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-надо взращивать ребенка, опираясь на его опыт, знания, интересы и потребности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надо понимать обстановку, в которой живут дети, надо уметь дать себе отчет в элементах, из которых эта обстановка складывается, надо видеть влияния, сопутствующие детской жизни.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85720" y="142852"/>
            <a:ext cx="571504" cy="650085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10800000" flipV="1">
            <a:off x="285720" y="1071546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871540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857224" y="2500306"/>
            <a:ext cx="3071040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692945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00364" y="142852"/>
            <a:ext cx="30170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 К ИГРЕ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(в течение всего года)	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000504"/>
            <a:ext cx="21343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r>
              <a:rPr lang="ru-RU" b="1" dirty="0" smtClean="0"/>
              <a:t>ыбор персонажей</a:t>
            </a:r>
            <a:br>
              <a:rPr lang="ru-RU" b="1" dirty="0" smtClean="0"/>
            </a:br>
            <a:r>
              <a:rPr lang="ru-RU" b="1" dirty="0" smtClean="0"/>
              <a:t>и их исполнителей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357430"/>
            <a:ext cx="2034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</a:t>
            </a:r>
            <a:r>
              <a:rPr lang="ru-RU" b="1" dirty="0" smtClean="0"/>
              <a:t>одготовка лагеря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000504"/>
            <a:ext cx="2334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сценария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428868"/>
            <a:ext cx="2399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реквизита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28868"/>
            <a:ext cx="22438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«зажигание»</a:t>
            </a:r>
            <a:br>
              <a:rPr lang="ru-RU" b="1" dirty="0" smtClean="0"/>
            </a:br>
            <a:r>
              <a:rPr lang="ru-RU" b="1" dirty="0" smtClean="0"/>
              <a:t>завтрашней радости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65069" y="2428868"/>
            <a:ext cx="77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т.д.</a:t>
            </a:r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179753" y="167797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3822695" y="2536819"/>
            <a:ext cx="3000396" cy="69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7150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</a:t>
            </a:r>
            <a:br>
              <a:rPr lang="ru-RU" dirty="0" smtClean="0"/>
            </a:br>
            <a:r>
              <a:rPr lang="ru-RU" dirty="0" smtClean="0"/>
              <a:t>1.6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8572560" cy="1285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10800000" flipV="1">
            <a:off x="285720" y="1071546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871540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857224" y="2500306"/>
            <a:ext cx="3071040" cy="706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692945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00042"/>
            <a:ext cx="84396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ВЗРОСЛЫЕ В ДЛИТЕЛЬНОЙ ВОСПИТАТЕЛЬНОЙ ИГРЕ (КАЗАКИ)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000504"/>
            <a:ext cx="3176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непосредственные участники</a:t>
            </a:r>
            <a:br>
              <a:rPr lang="ru-RU" b="1" dirty="0" smtClean="0"/>
            </a:br>
            <a:r>
              <a:rPr lang="ru-RU" b="1" dirty="0" smtClean="0"/>
              <a:t> событий детской игры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357430"/>
            <a:ext cx="23689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умеющие радоваться</a:t>
            </a:r>
            <a:br>
              <a:rPr lang="ru-RU" b="1" dirty="0" smtClean="0"/>
            </a:br>
            <a:r>
              <a:rPr lang="ru-RU" b="1" dirty="0" smtClean="0"/>
              <a:t> и удивляться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000504"/>
            <a:ext cx="2850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пребывают в жизни детей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428868"/>
            <a:ext cx="21098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необходимые,</a:t>
            </a:r>
            <a:br>
              <a:rPr lang="ru-RU" b="1" dirty="0" smtClean="0"/>
            </a:br>
            <a:r>
              <a:rPr lang="ru-RU" b="1" dirty="0" smtClean="0"/>
              <a:t>желанные </a:t>
            </a:r>
            <a:br>
              <a:rPr lang="ru-RU" b="1" dirty="0" smtClean="0"/>
            </a:br>
            <a:r>
              <a:rPr lang="ru-RU" b="1" dirty="0" smtClean="0"/>
              <a:t>участники событий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28868"/>
            <a:ext cx="23407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НЕ ЧУЖИЕ </a:t>
            </a:r>
            <a:br>
              <a:rPr lang="ru-RU" b="1" dirty="0" smtClean="0"/>
            </a:br>
            <a:r>
              <a:rPr lang="ru-RU" b="1" dirty="0" smtClean="0"/>
              <a:t>детям в игре,</a:t>
            </a:r>
            <a:br>
              <a:rPr lang="ru-RU" b="1" dirty="0" smtClean="0"/>
            </a:br>
            <a:r>
              <a:rPr lang="ru-RU" b="1" dirty="0" smtClean="0"/>
              <a:t>то есть</a:t>
            </a:r>
            <a:br>
              <a:rPr lang="ru-RU" b="1" dirty="0" smtClean="0"/>
            </a:br>
            <a:r>
              <a:rPr lang="ru-RU" b="1" dirty="0" smtClean="0"/>
              <a:t> НЕ НАДСМОТРЩИКИ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65069" y="2428868"/>
            <a:ext cx="77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т.д.</a:t>
            </a:r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179753" y="167797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3822695" y="2536819"/>
            <a:ext cx="3000396" cy="69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7150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</a:t>
            </a:r>
            <a:br>
              <a:rPr lang="ru-RU" dirty="0" smtClean="0"/>
            </a:br>
            <a:r>
              <a:rPr lang="ru-RU" dirty="0" smtClean="0"/>
              <a:t>1.5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8572560" cy="1285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rot="10800000" flipV="1">
            <a:off x="285720" y="1071546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871540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1071538" y="2285992"/>
            <a:ext cx="264320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6929454" y="1000108"/>
            <a:ext cx="1588" cy="1321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142852"/>
            <a:ext cx="41438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ПОСЛЕДСТВИЯ ДЛИТЕЛЬНОЙ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ВОСПИТАТЕЛЬНОЙ ИГРЫ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643314"/>
            <a:ext cx="27480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</a:t>
            </a:r>
            <a:r>
              <a:rPr lang="ru-RU" b="1" dirty="0" smtClean="0"/>
              <a:t>ставить добрую память </a:t>
            </a:r>
            <a:br>
              <a:rPr lang="ru-RU" b="1" dirty="0" smtClean="0"/>
            </a:br>
            <a:r>
              <a:rPr lang="ru-RU" b="1" dirty="0" smtClean="0"/>
              <a:t>в сердцах воспитанников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00760" y="2357430"/>
            <a:ext cx="24057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 ходу дела,</a:t>
            </a:r>
            <a:br>
              <a:rPr lang="ru-RU" b="1" dirty="0" smtClean="0"/>
            </a:br>
            <a:r>
              <a:rPr lang="ru-RU" b="1" dirty="0" smtClean="0"/>
              <a:t> незаметно для себя</a:t>
            </a:r>
            <a:br>
              <a:rPr lang="ru-RU" b="1" dirty="0" smtClean="0"/>
            </a:br>
            <a:r>
              <a:rPr lang="ru-RU" b="1" dirty="0" smtClean="0"/>
              <a:t>упражнять и </a:t>
            </a:r>
            <a:br>
              <a:rPr lang="ru-RU" b="1" dirty="0" smtClean="0"/>
            </a:br>
            <a:r>
              <a:rPr lang="ru-RU" b="1" dirty="0" smtClean="0"/>
              <a:t>воспитывать характер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3643314"/>
            <a:ext cx="29379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r>
              <a:rPr lang="ru-RU" b="1" dirty="0" smtClean="0"/>
              <a:t>озможность открывать, </a:t>
            </a:r>
            <a:br>
              <a:rPr lang="ru-RU" b="1" dirty="0" smtClean="0"/>
            </a:br>
            <a:r>
              <a:rPr lang="ru-RU" b="1" dirty="0" smtClean="0"/>
              <a:t>целостно усвоить для себя</a:t>
            </a:r>
            <a:br>
              <a:rPr lang="ru-RU" b="1" dirty="0" smtClean="0"/>
            </a:br>
            <a:r>
              <a:rPr lang="ru-RU" b="1" dirty="0" smtClean="0"/>
              <a:t>разные виды деятельности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26" y="2428868"/>
            <a:ext cx="20289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причастность</a:t>
            </a:r>
            <a:br>
              <a:rPr lang="ru-RU" b="1" dirty="0" smtClean="0"/>
            </a:br>
            <a:r>
              <a:rPr lang="ru-RU" b="1" dirty="0" smtClean="0"/>
              <a:t> к большому , </a:t>
            </a:r>
            <a:br>
              <a:rPr lang="ru-RU" b="1" dirty="0" smtClean="0"/>
            </a:br>
            <a:r>
              <a:rPr lang="ru-RU" b="1" dirty="0" smtClean="0"/>
              <a:t>интересному делу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2428868"/>
            <a:ext cx="23665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</a:t>
            </a:r>
            <a:r>
              <a:rPr lang="ru-RU" b="1" dirty="0" smtClean="0"/>
              <a:t>озможность освоить</a:t>
            </a:r>
            <a:br>
              <a:rPr lang="ru-RU" b="1" dirty="0" smtClean="0"/>
            </a:br>
            <a:r>
              <a:rPr lang="ru-RU" b="1" dirty="0" smtClean="0"/>
              <a:t>личные логические</a:t>
            </a:r>
            <a:br>
              <a:rPr lang="ru-RU" b="1" dirty="0" smtClean="0"/>
            </a:br>
            <a:r>
              <a:rPr lang="ru-RU" b="1" dirty="0" smtClean="0"/>
              <a:t> цепочки (выводы)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65069" y="2428868"/>
            <a:ext cx="77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т.д.</a:t>
            </a:r>
            <a:r>
              <a:rPr lang="ru-RU" dirty="0" smtClean="0"/>
              <a:t> 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179753" y="1677975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037009" y="2322505"/>
            <a:ext cx="2571768" cy="698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71501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</a:t>
            </a:r>
            <a:br>
              <a:rPr lang="ru-RU" dirty="0" smtClean="0"/>
            </a:br>
            <a:r>
              <a:rPr lang="ru-RU" dirty="0" smtClean="0"/>
              <a:t>1.7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8572560" cy="1285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4286248" y="142884"/>
            <a:ext cx="571504" cy="91440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8662" y="5143512"/>
            <a:ext cx="8072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 последней своей глубине, главная воспитательная цель сводится к простой истине: помочь ребенку вырасти в свою меру, помочь ему стать ЧЕЛОВЕКОМ. Подчеркиваю, именно ЧЕЛОВЕКОМ, а не продуктом системы.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250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Атака на семейные ценности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Атака на семейные ценности</dc:title>
  <dc:creator>1</dc:creator>
  <cp:lastModifiedBy>1</cp:lastModifiedBy>
  <cp:revision>53</cp:revision>
  <dcterms:created xsi:type="dcterms:W3CDTF">2015-11-19T17:55:40Z</dcterms:created>
  <dcterms:modified xsi:type="dcterms:W3CDTF">2015-11-21T14:33:58Z</dcterms:modified>
</cp:coreProperties>
</file>